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Canva Sans Bold" panose="020B0604020202020204" charset="0"/>
      <p:regular r:id="rId22"/>
    </p:embeddedFont>
    <p:embeddedFont>
      <p:font typeface="Courier Prime" panose="020B0604020202020204" charset="0"/>
      <p:regular r:id="rId23"/>
    </p:embeddedFont>
    <p:embeddedFont>
      <p:font typeface="Courier Prime Bold" panose="020B0604020202020204" charset="0"/>
      <p:regular r:id="rId24"/>
    </p:embeddedFont>
    <p:embeddedFont>
      <p:font typeface="DM Sans" pitchFamily="2" charset="0"/>
      <p:regular r:id="rId25"/>
    </p:embeddedFont>
    <p:embeddedFont>
      <p:font typeface="DM Sans Bold" charset="0"/>
      <p:regular r:id="rId26"/>
    </p:embeddedFont>
    <p:embeddedFont>
      <p:font typeface="Montserrat Classic Bold" panose="020B0604020202020204" charset="0"/>
      <p:regular r:id="rId27"/>
    </p:embeddedFont>
    <p:embeddedFont>
      <p:font typeface="Oswald" panose="00000500000000000000" pitchFamily="2" charset="0"/>
      <p:regular r:id="rId28"/>
    </p:embeddedFont>
    <p:embeddedFont>
      <p:font typeface="Oswald Bold" panose="000008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659121">
            <a:off x="15091031" y="5585714"/>
            <a:ext cx="7629294" cy="782856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58071" y="-4629150"/>
            <a:ext cx="9022634" cy="9258300"/>
          </a:xfrm>
          <a:prstGeom prst="rect">
            <a:avLst/>
          </a:prstGeom>
        </p:spPr>
      </p:pic>
      <p:pic>
        <p:nvPicPr>
          <p:cNvPr id="5" name="Picture 5"/>
          <p:cNvPicPr>
            <a:picLocks noChangeAspect="1"/>
          </p:cNvPicPr>
          <p:nvPr/>
        </p:nvPicPr>
        <p:blipFill>
          <a:blip r:embed="rId5"/>
          <a:srcRect/>
          <a:stretch>
            <a:fillRect/>
          </a:stretch>
        </p:blipFill>
        <p:spPr>
          <a:xfrm>
            <a:off x="15821104" y="348413"/>
            <a:ext cx="1931956" cy="2080568"/>
          </a:xfrm>
          <a:prstGeom prst="rect">
            <a:avLst/>
          </a:prstGeom>
        </p:spPr>
      </p:pic>
      <p:pic>
        <p:nvPicPr>
          <p:cNvPr id="6" name="Picture 6"/>
          <p:cNvPicPr>
            <a:picLocks noChangeAspect="1"/>
          </p:cNvPicPr>
          <p:nvPr/>
        </p:nvPicPr>
        <p:blipFill>
          <a:blip r:embed="rId6"/>
          <a:srcRect/>
          <a:stretch>
            <a:fillRect/>
          </a:stretch>
        </p:blipFill>
        <p:spPr>
          <a:xfrm>
            <a:off x="13256162" y="348413"/>
            <a:ext cx="2080568" cy="2080568"/>
          </a:xfrm>
          <a:prstGeom prst="rect">
            <a:avLst/>
          </a:prstGeom>
        </p:spPr>
      </p:pic>
      <p:sp>
        <p:nvSpPr>
          <p:cNvPr id="7" name="TextBox 7"/>
          <p:cNvSpPr txBox="1"/>
          <p:nvPr/>
        </p:nvSpPr>
        <p:spPr>
          <a:xfrm>
            <a:off x="4236347" y="4529761"/>
            <a:ext cx="9625683" cy="914783"/>
          </a:xfrm>
          <a:prstGeom prst="rect">
            <a:avLst/>
          </a:prstGeom>
        </p:spPr>
        <p:txBody>
          <a:bodyPr lIns="0" tIns="0" rIns="0" bIns="0" rtlCol="0" anchor="t">
            <a:spAutoFit/>
          </a:bodyPr>
          <a:lstStyle/>
          <a:p>
            <a:pPr algn="ctr">
              <a:lnSpc>
                <a:spcPts val="7451"/>
              </a:lnSpc>
            </a:pPr>
            <a:r>
              <a:rPr lang="en-US" sz="5399" spc="529">
                <a:solidFill>
                  <a:srgbClr val="231F20"/>
                </a:solidFill>
                <a:latin typeface="Oswald"/>
              </a:rPr>
              <a:t>SERVEUR / CLIENT</a:t>
            </a:r>
          </a:p>
        </p:txBody>
      </p:sp>
      <p:sp>
        <p:nvSpPr>
          <p:cNvPr id="8" name="TextBox 8"/>
          <p:cNvSpPr txBox="1"/>
          <p:nvPr/>
        </p:nvSpPr>
        <p:spPr>
          <a:xfrm>
            <a:off x="1709657" y="3428584"/>
            <a:ext cx="15906961" cy="1207836"/>
          </a:xfrm>
          <a:prstGeom prst="rect">
            <a:avLst/>
          </a:prstGeom>
        </p:spPr>
        <p:txBody>
          <a:bodyPr lIns="0" tIns="0" rIns="0" bIns="0" rtlCol="0" anchor="t">
            <a:spAutoFit/>
          </a:bodyPr>
          <a:lstStyle/>
          <a:p>
            <a:pPr algn="ctr">
              <a:lnSpc>
                <a:spcPts val="9886"/>
              </a:lnSpc>
            </a:pPr>
            <a:r>
              <a:rPr lang="en-US" sz="7163" spc="702">
                <a:solidFill>
                  <a:srgbClr val="2C69AE"/>
                </a:solidFill>
                <a:latin typeface="Oswald Bold"/>
              </a:rPr>
              <a:t>SYSTÈME DE GESTION BANCAIRE</a:t>
            </a:r>
          </a:p>
        </p:txBody>
      </p:sp>
      <p:sp>
        <p:nvSpPr>
          <p:cNvPr id="9" name="TextBox 9"/>
          <p:cNvSpPr txBox="1"/>
          <p:nvPr/>
        </p:nvSpPr>
        <p:spPr>
          <a:xfrm>
            <a:off x="1013221" y="7899724"/>
            <a:ext cx="4751342" cy="1358576"/>
          </a:xfrm>
          <a:prstGeom prst="rect">
            <a:avLst/>
          </a:prstGeom>
        </p:spPr>
        <p:txBody>
          <a:bodyPr lIns="0" tIns="0" rIns="0" bIns="0" rtlCol="0" anchor="t">
            <a:spAutoFit/>
          </a:bodyPr>
          <a:lstStyle/>
          <a:p>
            <a:pPr>
              <a:lnSpc>
                <a:spcPts val="3661"/>
              </a:lnSpc>
            </a:pPr>
            <a:r>
              <a:rPr lang="en-US" sz="2653" spc="140">
                <a:solidFill>
                  <a:srgbClr val="231F20"/>
                </a:solidFill>
                <a:latin typeface="Montserrat Classic Bold"/>
              </a:rPr>
              <a:t>~ATKOU DRISS</a:t>
            </a:r>
          </a:p>
          <a:p>
            <a:pPr>
              <a:lnSpc>
                <a:spcPts val="3661"/>
              </a:lnSpc>
            </a:pPr>
            <a:r>
              <a:rPr lang="en-US" sz="2653" spc="140">
                <a:solidFill>
                  <a:srgbClr val="231F20"/>
                </a:solidFill>
                <a:latin typeface="Montserrat Classic Bold"/>
              </a:rPr>
              <a:t>~SOUSAID ABDELLAH</a:t>
            </a:r>
          </a:p>
          <a:p>
            <a:pPr>
              <a:lnSpc>
                <a:spcPts val="3661"/>
              </a:lnSpc>
            </a:pPr>
            <a:r>
              <a:rPr lang="en-US" sz="2653" spc="140">
                <a:solidFill>
                  <a:srgbClr val="231F20"/>
                </a:solidFill>
                <a:latin typeface="Montserrat Classic Bold"/>
              </a:rPr>
              <a:t>~ELKANTOUR YOUNESS</a:t>
            </a:r>
          </a:p>
        </p:txBody>
      </p:sp>
      <p:sp>
        <p:nvSpPr>
          <p:cNvPr id="10" name="TextBox 10"/>
          <p:cNvSpPr txBox="1"/>
          <p:nvPr/>
        </p:nvSpPr>
        <p:spPr>
          <a:xfrm>
            <a:off x="12908946" y="9632470"/>
            <a:ext cx="2427784" cy="431799"/>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31/03/2023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1270"/>
          <a:stretch>
            <a:fillRect/>
          </a:stretch>
        </p:blipFill>
        <p:spPr>
          <a:xfrm>
            <a:off x="204944" y="3314933"/>
            <a:ext cx="9516462" cy="2928180"/>
          </a:xfrm>
          <a:prstGeom prst="rect">
            <a:avLst/>
          </a:prstGeom>
        </p:spPr>
      </p:pic>
      <p:pic>
        <p:nvPicPr>
          <p:cNvPr id="3" name="Picture 3"/>
          <p:cNvPicPr>
            <a:picLocks noChangeAspect="1"/>
          </p:cNvPicPr>
          <p:nvPr/>
        </p:nvPicPr>
        <p:blipFill>
          <a:blip r:embed="rId3"/>
          <a:srcRect l="856"/>
          <a:stretch>
            <a:fillRect/>
          </a:stretch>
        </p:blipFill>
        <p:spPr>
          <a:xfrm>
            <a:off x="6574607" y="6605063"/>
            <a:ext cx="10979531" cy="2897534"/>
          </a:xfrm>
          <a:prstGeom prst="rect">
            <a:avLst/>
          </a:prstGeom>
        </p:spPr>
      </p:pic>
      <p:sp>
        <p:nvSpPr>
          <p:cNvPr id="4" name="TextBox 4"/>
          <p:cNvSpPr txBox="1"/>
          <p:nvPr/>
        </p:nvSpPr>
        <p:spPr>
          <a:xfrm>
            <a:off x="586775" y="434037"/>
            <a:ext cx="15348042" cy="1303627"/>
          </a:xfrm>
          <a:prstGeom prst="rect">
            <a:avLst/>
          </a:prstGeom>
        </p:spPr>
        <p:txBody>
          <a:bodyPr lIns="0" tIns="0" rIns="0" bIns="0" rtlCol="0" anchor="t">
            <a:spAutoFit/>
          </a:bodyPr>
          <a:lstStyle/>
          <a:p>
            <a:pPr marL="0" lvl="0" indent="0">
              <a:lnSpc>
                <a:spcPts val="9903"/>
              </a:lnSpc>
            </a:pPr>
            <a:r>
              <a:rPr lang="en-US" sz="9431" spc="924">
                <a:solidFill>
                  <a:srgbClr val="2C69AE"/>
                </a:solidFill>
                <a:latin typeface="Oswald Bold"/>
              </a:rPr>
              <a:t>FONCTIONS PRINCIPALES</a:t>
            </a:r>
          </a:p>
        </p:txBody>
      </p:sp>
      <p:sp>
        <p:nvSpPr>
          <p:cNvPr id="5" name="TextBox 5"/>
          <p:cNvSpPr txBox="1"/>
          <p:nvPr/>
        </p:nvSpPr>
        <p:spPr>
          <a:xfrm>
            <a:off x="930687" y="2293231"/>
            <a:ext cx="5643920" cy="657225"/>
          </a:xfrm>
          <a:prstGeom prst="rect">
            <a:avLst/>
          </a:prstGeom>
        </p:spPr>
        <p:txBody>
          <a:bodyPr lIns="0" tIns="0" rIns="0" bIns="0" rtlCol="0" anchor="t">
            <a:spAutoFit/>
          </a:bodyPr>
          <a:lstStyle/>
          <a:p>
            <a:pPr algn="ctr">
              <a:lnSpc>
                <a:spcPts val="5126"/>
              </a:lnSpc>
              <a:spcBef>
                <a:spcPct val="0"/>
              </a:spcBef>
            </a:pPr>
            <a:r>
              <a:rPr lang="en-US" sz="4271">
                <a:solidFill>
                  <a:srgbClr val="3D3D3D"/>
                </a:solidFill>
                <a:latin typeface="Oswald Bold Italics"/>
              </a:rPr>
              <a:t>c) Fonction Print Balance</a:t>
            </a:r>
          </a:p>
        </p:txBody>
      </p:sp>
      <p:sp>
        <p:nvSpPr>
          <p:cNvPr id="6" name="TextBox 6"/>
          <p:cNvSpPr txBox="1"/>
          <p:nvPr/>
        </p:nvSpPr>
        <p:spPr>
          <a:xfrm>
            <a:off x="10859147" y="2197981"/>
            <a:ext cx="6335316" cy="896620"/>
          </a:xfrm>
          <a:prstGeom prst="rect">
            <a:avLst/>
          </a:prstGeom>
        </p:spPr>
        <p:txBody>
          <a:bodyPr lIns="0" tIns="0" rIns="0" bIns="0" rtlCol="0" anchor="t">
            <a:spAutoFit/>
          </a:bodyPr>
          <a:lstStyle/>
          <a:p>
            <a:pPr algn="ctr">
              <a:lnSpc>
                <a:spcPts val="7279"/>
              </a:lnSpc>
            </a:pPr>
            <a:r>
              <a:rPr lang="en-US" sz="5199">
                <a:solidFill>
                  <a:srgbClr val="DF282A"/>
                </a:solidFill>
                <a:latin typeface="Courier Prime Bold"/>
              </a:rPr>
              <a:t>print_balance();</a:t>
            </a:r>
          </a:p>
        </p:txBody>
      </p:sp>
      <p:sp>
        <p:nvSpPr>
          <p:cNvPr id="7" name="TextBox 7"/>
          <p:cNvSpPr txBox="1"/>
          <p:nvPr/>
        </p:nvSpPr>
        <p:spPr>
          <a:xfrm>
            <a:off x="11214786" y="9474022"/>
            <a:ext cx="169917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server.c</a:t>
            </a:r>
          </a:p>
        </p:txBody>
      </p:sp>
      <p:sp>
        <p:nvSpPr>
          <p:cNvPr id="8" name="TextBox 8"/>
          <p:cNvSpPr txBox="1"/>
          <p:nvPr/>
        </p:nvSpPr>
        <p:spPr>
          <a:xfrm>
            <a:off x="3752647" y="6281531"/>
            <a:ext cx="169917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client.c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381" y="3199376"/>
            <a:ext cx="9415531" cy="6417933"/>
          </a:xfrm>
          <a:prstGeom prst="rect">
            <a:avLst/>
          </a:prstGeom>
        </p:spPr>
      </p:pic>
      <p:pic>
        <p:nvPicPr>
          <p:cNvPr id="3" name="Picture 3"/>
          <p:cNvPicPr>
            <a:picLocks noChangeAspect="1"/>
          </p:cNvPicPr>
          <p:nvPr/>
        </p:nvPicPr>
        <p:blipFill>
          <a:blip r:embed="rId3"/>
          <a:srcRect/>
          <a:stretch>
            <a:fillRect/>
          </a:stretch>
        </p:blipFill>
        <p:spPr>
          <a:xfrm>
            <a:off x="9670312" y="3199376"/>
            <a:ext cx="8608163" cy="5911007"/>
          </a:xfrm>
          <a:prstGeom prst="rect">
            <a:avLst/>
          </a:prstGeom>
        </p:spPr>
      </p:pic>
      <p:sp>
        <p:nvSpPr>
          <p:cNvPr id="4" name="TextBox 4"/>
          <p:cNvSpPr txBox="1"/>
          <p:nvPr/>
        </p:nvSpPr>
        <p:spPr>
          <a:xfrm>
            <a:off x="586775" y="434037"/>
            <a:ext cx="15348042" cy="1303627"/>
          </a:xfrm>
          <a:prstGeom prst="rect">
            <a:avLst/>
          </a:prstGeom>
        </p:spPr>
        <p:txBody>
          <a:bodyPr lIns="0" tIns="0" rIns="0" bIns="0" rtlCol="0" anchor="t">
            <a:spAutoFit/>
          </a:bodyPr>
          <a:lstStyle/>
          <a:p>
            <a:pPr marL="0" lvl="0" indent="0">
              <a:lnSpc>
                <a:spcPts val="9903"/>
              </a:lnSpc>
            </a:pPr>
            <a:r>
              <a:rPr lang="en-US" sz="9431" spc="924">
                <a:solidFill>
                  <a:srgbClr val="2C69AE"/>
                </a:solidFill>
                <a:latin typeface="Oswald Bold"/>
              </a:rPr>
              <a:t>FONCTIONS PRINCIPALES</a:t>
            </a:r>
          </a:p>
        </p:txBody>
      </p:sp>
      <p:sp>
        <p:nvSpPr>
          <p:cNvPr id="5" name="TextBox 5"/>
          <p:cNvSpPr txBox="1"/>
          <p:nvPr/>
        </p:nvSpPr>
        <p:spPr>
          <a:xfrm>
            <a:off x="0" y="2293231"/>
            <a:ext cx="8500816" cy="657225"/>
          </a:xfrm>
          <a:prstGeom prst="rect">
            <a:avLst/>
          </a:prstGeom>
        </p:spPr>
        <p:txBody>
          <a:bodyPr lIns="0" tIns="0" rIns="0" bIns="0" rtlCol="0" anchor="t">
            <a:spAutoFit/>
          </a:bodyPr>
          <a:lstStyle/>
          <a:p>
            <a:pPr algn="ctr">
              <a:lnSpc>
                <a:spcPts val="5126"/>
              </a:lnSpc>
              <a:spcBef>
                <a:spcPct val="0"/>
              </a:spcBef>
            </a:pPr>
            <a:r>
              <a:rPr lang="en-US" sz="4271">
                <a:solidFill>
                  <a:srgbClr val="3D3D3D"/>
                </a:solidFill>
                <a:latin typeface="Oswald Bold Italics"/>
              </a:rPr>
              <a:t>d) Fonction de virement de l'argent</a:t>
            </a:r>
          </a:p>
        </p:txBody>
      </p:sp>
      <p:sp>
        <p:nvSpPr>
          <p:cNvPr id="6" name="TextBox 6"/>
          <p:cNvSpPr txBox="1"/>
          <p:nvPr/>
        </p:nvSpPr>
        <p:spPr>
          <a:xfrm>
            <a:off x="10661206" y="2197981"/>
            <a:ext cx="6731198" cy="896620"/>
          </a:xfrm>
          <a:prstGeom prst="rect">
            <a:avLst/>
          </a:prstGeom>
        </p:spPr>
        <p:txBody>
          <a:bodyPr lIns="0" tIns="0" rIns="0" bIns="0" rtlCol="0" anchor="t">
            <a:spAutoFit/>
          </a:bodyPr>
          <a:lstStyle/>
          <a:p>
            <a:pPr algn="ctr">
              <a:lnSpc>
                <a:spcPts val="7279"/>
              </a:lnSpc>
            </a:pPr>
            <a:r>
              <a:rPr lang="en-US" sz="5199">
                <a:solidFill>
                  <a:srgbClr val="DF282A"/>
                </a:solidFill>
                <a:latin typeface="Courier Prime Bold"/>
              </a:rPr>
              <a:t>transfer_money();</a:t>
            </a:r>
          </a:p>
        </p:txBody>
      </p:sp>
      <p:sp>
        <p:nvSpPr>
          <p:cNvPr id="7" name="TextBox 7"/>
          <p:cNvSpPr txBox="1"/>
          <p:nvPr/>
        </p:nvSpPr>
        <p:spPr>
          <a:xfrm>
            <a:off x="3960560" y="9550635"/>
            <a:ext cx="169917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server.c</a:t>
            </a:r>
          </a:p>
        </p:txBody>
      </p:sp>
      <p:sp>
        <p:nvSpPr>
          <p:cNvPr id="8" name="TextBox 8"/>
          <p:cNvSpPr txBox="1"/>
          <p:nvPr/>
        </p:nvSpPr>
        <p:spPr>
          <a:xfrm>
            <a:off x="13177218" y="9148484"/>
            <a:ext cx="169917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client.c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6702" y="178545"/>
            <a:ext cx="8392718" cy="4964955"/>
          </a:xfrm>
          <a:prstGeom prst="rect">
            <a:avLst/>
          </a:prstGeom>
        </p:spPr>
      </p:pic>
      <p:pic>
        <p:nvPicPr>
          <p:cNvPr id="3" name="Picture 3"/>
          <p:cNvPicPr>
            <a:picLocks noChangeAspect="1"/>
          </p:cNvPicPr>
          <p:nvPr/>
        </p:nvPicPr>
        <p:blipFill>
          <a:blip r:embed="rId3"/>
          <a:srcRect t="1185" b="1185"/>
          <a:stretch>
            <a:fillRect/>
          </a:stretch>
        </p:blipFill>
        <p:spPr>
          <a:xfrm>
            <a:off x="8759420" y="5143500"/>
            <a:ext cx="8998132" cy="502724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53578" y="6763441"/>
            <a:ext cx="4219091" cy="1787360"/>
          </a:xfrm>
          <a:prstGeom prst="rect">
            <a:avLst/>
          </a:prstGeom>
        </p:spPr>
      </p:pic>
      <p:sp>
        <p:nvSpPr>
          <p:cNvPr id="5" name="TextBox 5"/>
          <p:cNvSpPr txBox="1"/>
          <p:nvPr/>
        </p:nvSpPr>
        <p:spPr>
          <a:xfrm>
            <a:off x="9145293" y="933450"/>
            <a:ext cx="8226386" cy="886894"/>
          </a:xfrm>
          <a:prstGeom prst="rect">
            <a:avLst/>
          </a:prstGeom>
        </p:spPr>
        <p:txBody>
          <a:bodyPr lIns="0" tIns="0" rIns="0" bIns="0" rtlCol="0" anchor="t">
            <a:spAutoFit/>
          </a:bodyPr>
          <a:lstStyle/>
          <a:p>
            <a:pPr algn="ctr">
              <a:lnSpc>
                <a:spcPts val="7291"/>
              </a:lnSpc>
            </a:pPr>
            <a:r>
              <a:rPr lang="en-US" sz="5207">
                <a:solidFill>
                  <a:srgbClr val="092F6A"/>
                </a:solidFill>
                <a:latin typeface="Canva Sans Bold"/>
              </a:rPr>
              <a:t>l'interface du programme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743361" y="5601994"/>
            <a:ext cx="4801279" cy="3877032"/>
          </a:xfrm>
          <a:prstGeom prst="rect">
            <a:avLst/>
          </a:prstGeom>
        </p:spPr>
      </p:pic>
      <p:sp>
        <p:nvSpPr>
          <p:cNvPr id="3" name="TextBox 3"/>
          <p:cNvSpPr txBox="1"/>
          <p:nvPr/>
        </p:nvSpPr>
        <p:spPr>
          <a:xfrm>
            <a:off x="1904464" y="3562838"/>
            <a:ext cx="14479072" cy="1303627"/>
          </a:xfrm>
          <a:prstGeom prst="rect">
            <a:avLst/>
          </a:prstGeom>
        </p:spPr>
        <p:txBody>
          <a:bodyPr lIns="0" tIns="0" rIns="0" bIns="0" rtlCol="0" anchor="t">
            <a:spAutoFit/>
          </a:bodyPr>
          <a:lstStyle/>
          <a:p>
            <a:pPr algn="ctr">
              <a:lnSpc>
                <a:spcPts val="9903"/>
              </a:lnSpc>
              <a:spcBef>
                <a:spcPct val="0"/>
              </a:spcBef>
            </a:pPr>
            <a:r>
              <a:rPr lang="en-US" sz="9431" spc="924">
                <a:solidFill>
                  <a:srgbClr val="092F6A"/>
                </a:solidFill>
                <a:latin typeface="Oswald Bold"/>
              </a:rPr>
              <a:t>EXEMPLE D'APPLICATION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949191" y="2255723"/>
            <a:ext cx="16389619" cy="4710091"/>
          </a:xfrm>
          <a:prstGeom prst="rect">
            <a:avLst/>
          </a:prstGeom>
        </p:spPr>
        <p:txBody>
          <a:bodyPr lIns="0" tIns="0" rIns="0" bIns="0" rtlCol="0" anchor="t">
            <a:spAutoFit/>
          </a:bodyPr>
          <a:lstStyle/>
          <a:p>
            <a:pPr>
              <a:lnSpc>
                <a:spcPts val="4733"/>
              </a:lnSpc>
            </a:pPr>
            <a:r>
              <a:rPr lang="en-US" sz="2644" spc="259">
                <a:solidFill>
                  <a:srgbClr val="363636"/>
                </a:solidFill>
                <a:latin typeface="Canva Sans"/>
              </a:rPr>
              <a:t>La gestion bancaire est un aspect essentiel dans la vie d'aujourd'hui, ce développement devrait s'avérer utile non seulement pour les banques mais aussi pour les systèmes financiers qui nous entourent, l'innovation vers des améliorations de l'automatisation telles que notre système bancaire permet un fonctionnement efficace, un gain de temps et une meilleure expérience pour l'utilisateur. Cette application sera encore améliorée au fur et à mesure que le travail se poursuivra - en ajoutant des caractéristiques telles que des mesures de cryptage/sécurité ou en incorporant de nouveaux aspects par le biais de partenariats, etc.</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98426" y="7470774"/>
            <a:ext cx="2491149" cy="2491149"/>
          </a:xfrm>
          <a:prstGeom prst="rect">
            <a:avLst/>
          </a:prstGeom>
        </p:spPr>
      </p:pic>
      <p:sp>
        <p:nvSpPr>
          <p:cNvPr id="4" name="TextBox 4"/>
          <p:cNvSpPr txBox="1"/>
          <p:nvPr/>
        </p:nvSpPr>
        <p:spPr>
          <a:xfrm>
            <a:off x="586775" y="434037"/>
            <a:ext cx="8900843" cy="1303627"/>
          </a:xfrm>
          <a:prstGeom prst="rect">
            <a:avLst/>
          </a:prstGeom>
        </p:spPr>
        <p:txBody>
          <a:bodyPr lIns="0" tIns="0" rIns="0" bIns="0" rtlCol="0" anchor="t">
            <a:spAutoFit/>
          </a:bodyPr>
          <a:lstStyle/>
          <a:p>
            <a:pPr marL="0" lvl="0" indent="0">
              <a:lnSpc>
                <a:spcPts val="9903"/>
              </a:lnSpc>
            </a:pPr>
            <a:r>
              <a:rPr lang="en-US" sz="9431" spc="924">
                <a:solidFill>
                  <a:srgbClr val="2C69AE"/>
                </a:solidFill>
                <a:latin typeface="Oswald Bold"/>
              </a:rPr>
              <a:t>CONCLUSION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07218" y="4819059"/>
            <a:ext cx="4784651" cy="4114800"/>
          </a:xfrm>
          <a:prstGeom prst="rect">
            <a:avLst/>
          </a:prstGeom>
        </p:spPr>
      </p:pic>
      <p:sp>
        <p:nvSpPr>
          <p:cNvPr id="3" name="TextBox 3"/>
          <p:cNvSpPr txBox="1"/>
          <p:nvPr/>
        </p:nvSpPr>
        <p:spPr>
          <a:xfrm>
            <a:off x="1509713" y="2663374"/>
            <a:ext cx="15268575" cy="1089053"/>
          </a:xfrm>
          <a:prstGeom prst="rect">
            <a:avLst/>
          </a:prstGeom>
        </p:spPr>
        <p:txBody>
          <a:bodyPr lIns="0" tIns="0" rIns="0" bIns="0" rtlCol="0" anchor="t">
            <a:spAutoFit/>
          </a:bodyPr>
          <a:lstStyle/>
          <a:p>
            <a:pPr algn="ctr">
              <a:lnSpc>
                <a:spcPts val="8293"/>
              </a:lnSpc>
              <a:spcBef>
                <a:spcPct val="0"/>
              </a:spcBef>
            </a:pPr>
            <a:r>
              <a:rPr lang="en-US" sz="7898" spc="774">
                <a:solidFill>
                  <a:srgbClr val="092F6A"/>
                </a:solidFill>
                <a:latin typeface="Oswald Bold"/>
              </a:rPr>
              <a:t>MERCI POUR VOTRE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59121">
            <a:off x="-4012602" y="5585714"/>
            <a:ext cx="7629294" cy="7828566"/>
          </a:xfrm>
          <a:prstGeom prst="rect">
            <a:avLst/>
          </a:prstGeom>
        </p:spPr>
      </p:pic>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901030"/>
            <a:ext cx="7416941" cy="1686342"/>
          </a:xfrm>
          <a:prstGeom prst="rect">
            <a:avLst/>
          </a:prstGeom>
        </p:spPr>
        <p:txBody>
          <a:bodyPr lIns="0" tIns="0" rIns="0" bIns="0" rtlCol="0" anchor="t">
            <a:spAutoFit/>
          </a:bodyPr>
          <a:lstStyle/>
          <a:p>
            <a:pPr algn="ctr">
              <a:lnSpc>
                <a:spcPts val="13774"/>
              </a:lnSpc>
            </a:pPr>
            <a:r>
              <a:rPr lang="en-US" sz="9981" spc="978">
                <a:solidFill>
                  <a:srgbClr val="2C69AE"/>
                </a:solidFill>
                <a:latin typeface="Oswald Bold"/>
              </a:rPr>
              <a:t>CONTENT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243487" y="-1005305"/>
            <a:ext cx="10749463" cy="2687366"/>
          </a:xfrm>
          <a:prstGeom prst="rect">
            <a:avLst/>
          </a:prstGeom>
        </p:spPr>
      </p:pic>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07</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INTRODUCTION</a:t>
            </a:r>
          </a:p>
        </p:txBody>
      </p:sp>
      <p:sp>
        <p:nvSpPr>
          <p:cNvPr id="16" name="TextBox 16"/>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OBJECTIF DU PROJET</a:t>
            </a:r>
          </a:p>
        </p:txBody>
      </p:sp>
      <p:sp>
        <p:nvSpPr>
          <p:cNvPr id="17" name="TextBox 17"/>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TECHNOLOGIE UTILISÉE</a:t>
            </a:r>
          </a:p>
        </p:txBody>
      </p:sp>
      <p:sp>
        <p:nvSpPr>
          <p:cNvPr id="18" name="TextBox 18"/>
          <p:cNvSpPr txBox="1"/>
          <p:nvPr/>
        </p:nvSpPr>
        <p:spPr>
          <a:xfrm>
            <a:off x="6607430" y="5841663"/>
            <a:ext cx="6858826"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PRÉSENTATION DE L'ARCHITECTURE</a:t>
            </a: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FONCTIONS PRINCIPALES</a:t>
            </a:r>
          </a:p>
        </p:txBody>
      </p:sp>
      <p:sp>
        <p:nvSpPr>
          <p:cNvPr id="20" name="TextBox 20"/>
          <p:cNvSpPr txBox="1"/>
          <p:nvPr/>
        </p:nvSpPr>
        <p:spPr>
          <a:xfrm>
            <a:off x="6607430"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EXEMPLE D'APPLICATION</a:t>
            </a:r>
          </a:p>
        </p:txBody>
      </p:sp>
      <p:sp>
        <p:nvSpPr>
          <p:cNvPr id="21" name="TextBox 21"/>
          <p:cNvSpPr txBox="1"/>
          <p:nvPr/>
        </p:nvSpPr>
        <p:spPr>
          <a:xfrm>
            <a:off x="6607430"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a:off x="14255567" y="358377"/>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srcRect t="52377" b="5998"/>
          <a:stretch>
            <a:fillRect/>
          </a:stretch>
        </p:blipFill>
        <p:spPr>
          <a:xfrm>
            <a:off x="1463749" y="8341349"/>
            <a:ext cx="12563967" cy="1032847"/>
          </a:xfrm>
          <a:prstGeom prst="rect">
            <a:avLst/>
          </a:prstGeom>
        </p:spPr>
      </p:pic>
      <p:grpSp>
        <p:nvGrpSpPr>
          <p:cNvPr id="7" name="Group 7"/>
          <p:cNvGrpSpPr/>
          <p:nvPr/>
        </p:nvGrpSpPr>
        <p:grpSpPr>
          <a:xfrm>
            <a:off x="1463749" y="2086596"/>
            <a:ext cx="12563967" cy="6321428"/>
            <a:chOff x="0" y="0"/>
            <a:chExt cx="4813800" cy="2422013"/>
          </a:xfrm>
        </p:grpSpPr>
        <p:sp>
          <p:nvSpPr>
            <p:cNvPr id="8" name="Freeform 8"/>
            <p:cNvSpPr/>
            <p:nvPr/>
          </p:nvSpPr>
          <p:spPr>
            <a:xfrm>
              <a:off x="0" y="0"/>
              <a:ext cx="4813800" cy="2422013"/>
            </a:xfrm>
            <a:custGeom>
              <a:avLst/>
              <a:gdLst/>
              <a:ahLst/>
              <a:cxnLst/>
              <a:rect l="l" t="t" r="r" b="b"/>
              <a:pathLst>
                <a:path w="4813800" h="2422013">
                  <a:moveTo>
                    <a:pt x="0" y="0"/>
                  </a:moveTo>
                  <a:lnTo>
                    <a:pt x="4813800" y="0"/>
                  </a:lnTo>
                  <a:lnTo>
                    <a:pt x="4813800" y="2422013"/>
                  </a:lnTo>
                  <a:lnTo>
                    <a:pt x="0" y="2422013"/>
                  </a:lnTo>
                  <a:close/>
                </a:path>
              </a:pathLst>
            </a:custGeom>
            <a:solidFill>
              <a:srgbClr val="EFEFEF"/>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1630716" y="2563393"/>
            <a:ext cx="12230034" cy="5122113"/>
          </a:xfrm>
          <a:prstGeom prst="rect">
            <a:avLst/>
          </a:prstGeom>
        </p:spPr>
        <p:txBody>
          <a:bodyPr lIns="0" tIns="0" rIns="0" bIns="0" rtlCol="0" anchor="t">
            <a:spAutoFit/>
          </a:bodyPr>
          <a:lstStyle/>
          <a:p>
            <a:pPr marL="0" lvl="0" indent="0" algn="l">
              <a:lnSpc>
                <a:spcPts val="3699"/>
              </a:lnSpc>
              <a:spcBef>
                <a:spcPct val="0"/>
              </a:spcBef>
            </a:pPr>
            <a:r>
              <a:rPr lang="en-US" sz="2681" spc="262">
                <a:solidFill>
                  <a:srgbClr val="231F20"/>
                </a:solidFill>
                <a:latin typeface="DM Sans"/>
              </a:rPr>
              <a:t>Le système de gestion bancaire est une application logicielle qui permet aux banques de gérer efficacement leurs opérations. Il comprend généralement des fonctions telles que la création, la modification et la suppression de comptes, le transfert d'argent entre comptes et la vérification du solde des comptes. Le système repose sur une architecture client/serveur, dans laquelle le client (généralement un utilisateur ou une application) envoie des demandes au serveur, qui traite ces demandes et renvoie des réponses. Cette architecture permet à plusieurs clients d'accéder simultanément au système, tandis que le serveur assure la cohérence et la sécurité des données.</a:t>
            </a:r>
          </a:p>
        </p:txBody>
      </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79578" y="7341318"/>
            <a:ext cx="7616557" cy="7815497"/>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704567" y="1479056"/>
            <a:ext cx="2948194" cy="29481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920715" y="5634373"/>
            <a:ext cx="2732045" cy="2773650"/>
          </a:xfrm>
          <a:prstGeom prst="rect">
            <a:avLst/>
          </a:prstGeom>
        </p:spPr>
      </p:pic>
      <p:sp>
        <p:nvSpPr>
          <p:cNvPr id="14" name="TextBox 14"/>
          <p:cNvSpPr txBox="1"/>
          <p:nvPr/>
        </p:nvSpPr>
        <p:spPr>
          <a:xfrm>
            <a:off x="1952568" y="186927"/>
            <a:ext cx="9407988" cy="1686342"/>
          </a:xfrm>
          <a:prstGeom prst="rect">
            <a:avLst/>
          </a:prstGeom>
        </p:spPr>
        <p:txBody>
          <a:bodyPr lIns="0" tIns="0" rIns="0" bIns="0" rtlCol="0" anchor="t">
            <a:spAutoFit/>
          </a:bodyPr>
          <a:lstStyle/>
          <a:p>
            <a:pPr>
              <a:lnSpc>
                <a:spcPts val="13774"/>
              </a:lnSpc>
            </a:pPr>
            <a:r>
              <a:rPr lang="en-US" sz="9981" spc="978">
                <a:solidFill>
                  <a:srgbClr val="2C69AE"/>
                </a:solidFill>
                <a:latin typeface="Oswald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12052165" y="1118883"/>
            <a:ext cx="12471670" cy="535148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4696947" y="10150458"/>
            <a:ext cx="12471670" cy="5351480"/>
          </a:xfrm>
          <a:prstGeom prst="rect">
            <a:avLst/>
          </a:prstGeom>
        </p:spPr>
      </p:pic>
      <p:pic>
        <p:nvPicPr>
          <p:cNvPr id="4" name="Picture 4"/>
          <p:cNvPicPr>
            <a:picLocks noChangeAspect="1"/>
          </p:cNvPicPr>
          <p:nvPr/>
        </p:nvPicPr>
        <p:blipFill>
          <a:blip r:embed="rId4"/>
          <a:srcRect/>
          <a:stretch>
            <a:fillRect/>
          </a:stretch>
        </p:blipFill>
        <p:spPr>
          <a:xfrm>
            <a:off x="12634380" y="2142738"/>
            <a:ext cx="5249273" cy="5315720"/>
          </a:xfrm>
          <a:prstGeom prst="rect">
            <a:avLst/>
          </a:prstGeom>
        </p:spPr>
      </p:pic>
      <p:sp>
        <p:nvSpPr>
          <p:cNvPr id="5" name="TextBox 5"/>
          <p:cNvSpPr txBox="1"/>
          <p:nvPr/>
        </p:nvSpPr>
        <p:spPr>
          <a:xfrm>
            <a:off x="586775" y="434037"/>
            <a:ext cx="13025154" cy="1303627"/>
          </a:xfrm>
          <a:prstGeom prst="rect">
            <a:avLst/>
          </a:prstGeom>
        </p:spPr>
        <p:txBody>
          <a:bodyPr lIns="0" tIns="0" rIns="0" bIns="0" rtlCol="0" anchor="t">
            <a:spAutoFit/>
          </a:bodyPr>
          <a:lstStyle/>
          <a:p>
            <a:pPr marL="0" lvl="0" indent="0">
              <a:lnSpc>
                <a:spcPts val="9903"/>
              </a:lnSpc>
            </a:pPr>
            <a:r>
              <a:rPr lang="en-US" sz="9431" spc="924">
                <a:solidFill>
                  <a:srgbClr val="2C69AE"/>
                </a:solidFill>
                <a:latin typeface="Oswald Bold"/>
              </a:rPr>
              <a:t>OBJECTIF DU PROJET</a:t>
            </a:r>
          </a:p>
        </p:txBody>
      </p:sp>
      <p:sp>
        <p:nvSpPr>
          <p:cNvPr id="6" name="TextBox 6"/>
          <p:cNvSpPr txBox="1"/>
          <p:nvPr/>
        </p:nvSpPr>
        <p:spPr>
          <a:xfrm>
            <a:off x="444557" y="1929094"/>
            <a:ext cx="12047605" cy="7575137"/>
          </a:xfrm>
          <a:prstGeom prst="rect">
            <a:avLst/>
          </a:prstGeom>
        </p:spPr>
        <p:txBody>
          <a:bodyPr lIns="0" tIns="0" rIns="0" bIns="0" rtlCol="0" anchor="t">
            <a:spAutoFit/>
          </a:bodyPr>
          <a:lstStyle/>
          <a:p>
            <a:pPr>
              <a:lnSpc>
                <a:spcPts val="3557"/>
              </a:lnSpc>
            </a:pPr>
            <a:r>
              <a:rPr lang="en-US" sz="2577" spc="252">
                <a:solidFill>
                  <a:srgbClr val="231F20"/>
                </a:solidFill>
                <a:latin typeface="DM Sans Bold"/>
              </a:rPr>
              <a:t>Les objectifs spécifiques de notre projet sont les suivants:</a:t>
            </a:r>
          </a:p>
          <a:p>
            <a:pPr>
              <a:lnSpc>
                <a:spcPts val="3969"/>
              </a:lnSpc>
            </a:pPr>
            <a:endParaRPr lang="en-US" sz="2577" spc="252">
              <a:solidFill>
                <a:srgbClr val="231F20"/>
              </a:solidFill>
              <a:latin typeface="DM Sans Bold"/>
            </a:endParaRPr>
          </a:p>
          <a:p>
            <a:pPr marL="534979" lvl="1" indent="-267490">
              <a:lnSpc>
                <a:spcPts val="3815"/>
              </a:lnSpc>
              <a:buFont typeface="Arial"/>
              <a:buChar char="•"/>
            </a:pPr>
            <a:r>
              <a:rPr lang="en-US" sz="2477" spc="242">
                <a:solidFill>
                  <a:srgbClr val="231F20"/>
                </a:solidFill>
                <a:latin typeface="DM Sans"/>
              </a:rPr>
              <a:t>la mise en œuvre d'une communication par sockets entre le client et le serveur pour l'échange d'entrées/sorties de l'utilisateur</a:t>
            </a:r>
          </a:p>
          <a:p>
            <a:pPr marL="534979" lvl="1" indent="-267490">
              <a:lnSpc>
                <a:spcPts val="3815"/>
              </a:lnSpc>
              <a:buFont typeface="Arial"/>
              <a:buChar char="•"/>
            </a:pPr>
            <a:r>
              <a:rPr lang="en-US" sz="2477" spc="242">
                <a:solidFill>
                  <a:srgbClr val="231F20"/>
                </a:solidFill>
                <a:latin typeface="DM Sans"/>
              </a:rPr>
              <a:t> Stocker les données relatives aux comptes sur le serveur (soit en mémoire, soit dans un fichier).</a:t>
            </a:r>
          </a:p>
          <a:p>
            <a:pPr marL="534979" lvl="1" indent="-267490">
              <a:lnSpc>
                <a:spcPts val="3815"/>
              </a:lnSpc>
              <a:buFont typeface="Arial"/>
              <a:buChar char="•"/>
            </a:pPr>
            <a:r>
              <a:rPr lang="en-US" sz="2477" spc="242">
                <a:solidFill>
                  <a:srgbClr val="231F20"/>
                </a:solidFill>
                <a:latin typeface="DM Sans"/>
              </a:rPr>
              <a:t> Concevoir un protocole pour les messages échangés entre les clients et les serveurs.</a:t>
            </a:r>
          </a:p>
          <a:p>
            <a:pPr marL="534979" lvl="1" indent="-267490">
              <a:lnSpc>
                <a:spcPts val="3815"/>
              </a:lnSpc>
              <a:buFont typeface="Arial"/>
              <a:buChar char="•"/>
            </a:pPr>
            <a:r>
              <a:rPr lang="en-US" sz="2477" spc="242">
                <a:solidFill>
                  <a:srgbClr val="231F20"/>
                </a:solidFill>
                <a:latin typeface="DM Sans"/>
              </a:rPr>
              <a:t>Développer des fonctionnalités telles que l'authentification de la connexion, la création de nouveaux comptes, l'impression de soldes ou le transfert d'argent entre comptes, etc. </a:t>
            </a:r>
          </a:p>
          <a:p>
            <a:pPr marL="534979" lvl="1" indent="-267490">
              <a:lnSpc>
                <a:spcPts val="3815"/>
              </a:lnSpc>
              <a:buFont typeface="Arial"/>
              <a:buChar char="•"/>
            </a:pPr>
            <a:r>
              <a:rPr lang="en-US" sz="2477" spc="242">
                <a:solidFill>
                  <a:srgbClr val="231F20"/>
                </a:solidFill>
                <a:latin typeface="DM Sans"/>
              </a:rPr>
              <a:t>Notre objectif est de fournir un système de gestion bancaire fiable qui serait utile aux institutions financières tout en améliorant les normes de sécurité en utilisant les principes de conception sécurisée.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475" y="6409353"/>
            <a:ext cx="8195116" cy="2375980"/>
          </a:xfrm>
          <a:prstGeom prst="rect">
            <a:avLst/>
          </a:prstGeom>
        </p:spPr>
      </p:pic>
      <p:pic>
        <p:nvPicPr>
          <p:cNvPr id="3" name="Picture 3"/>
          <p:cNvPicPr>
            <a:picLocks noChangeAspect="1"/>
          </p:cNvPicPr>
          <p:nvPr/>
        </p:nvPicPr>
        <p:blipFill>
          <a:blip r:embed="rId3"/>
          <a:srcRect/>
          <a:stretch>
            <a:fillRect/>
          </a:stretch>
        </p:blipFill>
        <p:spPr>
          <a:xfrm>
            <a:off x="8772272" y="6773379"/>
            <a:ext cx="9468103" cy="164792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33625" y="2355551"/>
            <a:ext cx="1617842" cy="1787670"/>
          </a:xfrm>
          <a:prstGeom prst="rect">
            <a:avLst/>
          </a:prstGeom>
        </p:spPr>
      </p:pic>
      <p:sp>
        <p:nvSpPr>
          <p:cNvPr id="5" name="TextBox 5"/>
          <p:cNvSpPr txBox="1"/>
          <p:nvPr/>
        </p:nvSpPr>
        <p:spPr>
          <a:xfrm>
            <a:off x="444557" y="1938619"/>
            <a:ext cx="14565845" cy="3873952"/>
          </a:xfrm>
          <a:prstGeom prst="rect">
            <a:avLst/>
          </a:prstGeom>
        </p:spPr>
        <p:txBody>
          <a:bodyPr lIns="0" tIns="0" rIns="0" bIns="0" rtlCol="0" anchor="t">
            <a:spAutoFit/>
          </a:bodyPr>
          <a:lstStyle/>
          <a:p>
            <a:pPr marL="529466" lvl="1" indent="-264733">
              <a:lnSpc>
                <a:spcPts val="3384"/>
              </a:lnSpc>
              <a:buFont typeface="Arial"/>
              <a:buChar char="•"/>
            </a:pPr>
            <a:r>
              <a:rPr lang="en-US" sz="2452" spc="240">
                <a:solidFill>
                  <a:srgbClr val="231F20"/>
                </a:solidFill>
                <a:latin typeface="DM Sans"/>
              </a:rPr>
              <a:t>Langage de programmation C : Utilisé pour écrire le code de l'application côté serveur et côté client.</a:t>
            </a:r>
          </a:p>
          <a:p>
            <a:pPr marL="529466" lvl="1" indent="-264733">
              <a:lnSpc>
                <a:spcPts val="3384"/>
              </a:lnSpc>
              <a:buFont typeface="Arial"/>
              <a:buChar char="•"/>
            </a:pPr>
            <a:r>
              <a:rPr lang="en-US" sz="2452" spc="240">
                <a:solidFill>
                  <a:srgbClr val="231F20"/>
                </a:solidFill>
                <a:latin typeface="DM Sans"/>
              </a:rPr>
              <a:t>Programmation par sockets : Utilisée pour mettre en œuvre la communication entre le client et le serveur via des sockets de réseau.</a:t>
            </a:r>
          </a:p>
          <a:p>
            <a:pPr marL="529466" lvl="1" indent="-264733">
              <a:lnSpc>
                <a:spcPts val="3384"/>
              </a:lnSpc>
              <a:buFont typeface="Arial"/>
              <a:buChar char="•"/>
            </a:pPr>
            <a:r>
              <a:rPr lang="en-US" sz="2452" spc="240">
                <a:solidFill>
                  <a:srgbClr val="231F20"/>
                </a:solidFill>
                <a:latin typeface="DM Sans"/>
              </a:rPr>
              <a:t>Structures de données (par exemple, tableaux, listes chaînées) : Utilisées pour stocker les détails du compte de l'utilisateur tels que le nom d'utilisateur, le mot de passe et la balance du côté du serveur.</a:t>
            </a:r>
          </a:p>
          <a:p>
            <a:pPr marL="508927" lvl="1" indent="-254464">
              <a:lnSpc>
                <a:spcPts val="3630"/>
              </a:lnSpc>
              <a:buFont typeface="Arial"/>
              <a:buChar char="•"/>
            </a:pPr>
            <a:r>
              <a:rPr lang="en-US" sz="2357" spc="231">
                <a:solidFill>
                  <a:srgbClr val="231F20"/>
                </a:solidFill>
                <a:latin typeface="DM Sans"/>
              </a:rPr>
              <a:t>Entrées/sorties de fichiers : Utilisées pour le stockage permanent des données de compte en lisant/écrivant depuis/vers un fichier.</a:t>
            </a:r>
          </a:p>
        </p:txBody>
      </p:sp>
      <p:sp>
        <p:nvSpPr>
          <p:cNvPr id="6" name="TextBox 6"/>
          <p:cNvSpPr txBox="1"/>
          <p:nvPr/>
        </p:nvSpPr>
        <p:spPr>
          <a:xfrm>
            <a:off x="586775" y="434037"/>
            <a:ext cx="14423627" cy="1303627"/>
          </a:xfrm>
          <a:prstGeom prst="rect">
            <a:avLst/>
          </a:prstGeom>
        </p:spPr>
        <p:txBody>
          <a:bodyPr lIns="0" tIns="0" rIns="0" bIns="0" rtlCol="0" anchor="t">
            <a:spAutoFit/>
          </a:bodyPr>
          <a:lstStyle/>
          <a:p>
            <a:pPr marL="0" lvl="0" indent="0">
              <a:lnSpc>
                <a:spcPts val="9903"/>
              </a:lnSpc>
            </a:pPr>
            <a:r>
              <a:rPr lang="en-US" sz="9431" spc="924">
                <a:solidFill>
                  <a:srgbClr val="2C69AE"/>
                </a:solidFill>
                <a:latin typeface="Oswald Bold"/>
              </a:rPr>
              <a:t>TECHNOLOGIE UTILISÉE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66360" y="861042"/>
            <a:ext cx="2042579" cy="29710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95891" y="3086100"/>
            <a:ext cx="1892808" cy="2057400"/>
          </a:xfrm>
          <a:prstGeom prst="rect">
            <a:avLst/>
          </a:prstGeom>
        </p:spPr>
      </p:pic>
      <p:sp>
        <p:nvSpPr>
          <p:cNvPr id="4" name="AutoShape 4"/>
          <p:cNvSpPr/>
          <p:nvPr/>
        </p:nvSpPr>
        <p:spPr>
          <a:xfrm rot="-404450">
            <a:off x="7004999" y="3440033"/>
            <a:ext cx="6355205" cy="0"/>
          </a:xfrm>
          <a:prstGeom prst="line">
            <a:avLst/>
          </a:prstGeom>
          <a:ln w="38100" cap="flat">
            <a:solidFill>
              <a:srgbClr val="000000"/>
            </a:solidFill>
            <a:prstDash val="solid"/>
            <a:headEnd type="none" w="sm" len="sm"/>
            <a:tailEnd type="triangle" w="lg" len="med"/>
          </a:ln>
        </p:spPr>
      </p:sp>
      <p:sp>
        <p:nvSpPr>
          <p:cNvPr id="5" name="AutoShape 5"/>
          <p:cNvSpPr/>
          <p:nvPr/>
        </p:nvSpPr>
        <p:spPr>
          <a:xfrm rot="-1554484">
            <a:off x="6671889" y="5629681"/>
            <a:ext cx="7021425" cy="0"/>
          </a:xfrm>
          <a:prstGeom prst="line">
            <a:avLst/>
          </a:prstGeom>
          <a:ln w="38100" cap="flat">
            <a:solidFill>
              <a:srgbClr val="000000"/>
            </a:solidFill>
            <a:prstDash val="solid"/>
            <a:headEnd type="none" w="sm" len="sm"/>
            <a:tailEnd type="triangle" w="lg" len="med"/>
          </a:ln>
        </p:spPr>
      </p:sp>
      <p:sp>
        <p:nvSpPr>
          <p:cNvPr id="6" name="AutoShape 6"/>
          <p:cNvSpPr/>
          <p:nvPr/>
        </p:nvSpPr>
        <p:spPr>
          <a:xfrm rot="-2633530">
            <a:off x="11214383" y="5956441"/>
            <a:ext cx="4412318" cy="0"/>
          </a:xfrm>
          <a:prstGeom prst="line">
            <a:avLst/>
          </a:prstGeom>
          <a:ln w="38100" cap="flat">
            <a:solidFill>
              <a:srgbClr val="000000"/>
            </a:solidFill>
            <a:prstDash val="solid"/>
            <a:headEnd type="none" w="sm" len="sm"/>
            <a:tailEnd type="triangle" w="lg" len="med"/>
          </a:ln>
        </p:spPr>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1898" y="3293427"/>
            <a:ext cx="1979562" cy="21516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614890" y="5989676"/>
            <a:ext cx="1839540" cy="199950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365956" y="7343457"/>
            <a:ext cx="1979562" cy="2151698"/>
          </a:xfrm>
          <a:prstGeom prst="rect">
            <a:avLst/>
          </a:prstGeom>
        </p:spPr>
      </p:pic>
      <p:sp>
        <p:nvSpPr>
          <p:cNvPr id="10" name="TextBox 10"/>
          <p:cNvSpPr txBox="1"/>
          <p:nvPr/>
        </p:nvSpPr>
        <p:spPr>
          <a:xfrm>
            <a:off x="586775" y="434037"/>
            <a:ext cx="14423627" cy="1303627"/>
          </a:xfrm>
          <a:prstGeom prst="rect">
            <a:avLst/>
          </a:prstGeom>
        </p:spPr>
        <p:txBody>
          <a:bodyPr lIns="0" tIns="0" rIns="0" bIns="0" rtlCol="0" anchor="t">
            <a:spAutoFit/>
          </a:bodyPr>
          <a:lstStyle/>
          <a:p>
            <a:pPr marL="0" lvl="0" indent="0">
              <a:lnSpc>
                <a:spcPts val="9903"/>
              </a:lnSpc>
            </a:pPr>
            <a:r>
              <a:rPr lang="en-US" sz="9431" spc="924">
                <a:solidFill>
                  <a:srgbClr val="2C69AE"/>
                </a:solidFill>
                <a:latin typeface="Oswald Bold"/>
              </a:rPr>
              <a:t> L'ARCHITECTURE</a:t>
            </a:r>
          </a:p>
        </p:txBody>
      </p:sp>
      <p:sp>
        <p:nvSpPr>
          <p:cNvPr id="11" name="TextBox 11"/>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12" name="TextBox 12"/>
          <p:cNvSpPr txBox="1"/>
          <p:nvPr/>
        </p:nvSpPr>
        <p:spPr>
          <a:xfrm>
            <a:off x="4425740" y="5008243"/>
            <a:ext cx="1892808" cy="887095"/>
          </a:xfrm>
          <a:prstGeom prst="rect">
            <a:avLst/>
          </a:prstGeom>
        </p:spPr>
        <p:txBody>
          <a:bodyPr wrap="square" lIns="0" tIns="0" rIns="0" bIns="0" rtlCol="0" anchor="t">
            <a:spAutoFit/>
          </a:bodyPr>
          <a:lstStyle/>
          <a:p>
            <a:pPr algn="ctr">
              <a:lnSpc>
                <a:spcPts val="7279"/>
              </a:lnSpc>
            </a:pPr>
            <a:r>
              <a:rPr lang="en-US" sz="5199" dirty="0">
                <a:solidFill>
                  <a:srgbClr val="FCD786"/>
                </a:solidFill>
                <a:latin typeface="Canva Sans Bold"/>
              </a:rPr>
              <a:t>Driss</a:t>
            </a:r>
          </a:p>
        </p:txBody>
      </p:sp>
      <p:sp>
        <p:nvSpPr>
          <p:cNvPr id="13" name="TextBox 13"/>
          <p:cNvSpPr txBox="1"/>
          <p:nvPr/>
        </p:nvSpPr>
        <p:spPr>
          <a:xfrm>
            <a:off x="4319722" y="8042556"/>
            <a:ext cx="2919278" cy="887095"/>
          </a:xfrm>
          <a:prstGeom prst="rect">
            <a:avLst/>
          </a:prstGeom>
        </p:spPr>
        <p:txBody>
          <a:bodyPr wrap="square" lIns="0" tIns="0" rIns="0" bIns="0" rtlCol="0" anchor="t">
            <a:spAutoFit/>
          </a:bodyPr>
          <a:lstStyle/>
          <a:p>
            <a:pPr algn="ctr">
              <a:lnSpc>
                <a:spcPts val="7279"/>
              </a:lnSpc>
            </a:pPr>
            <a:r>
              <a:rPr lang="en-US" sz="5199" dirty="0" err="1">
                <a:solidFill>
                  <a:srgbClr val="FCD786"/>
                </a:solidFill>
                <a:latin typeface="Canva Sans Bold"/>
              </a:rPr>
              <a:t>Youness</a:t>
            </a:r>
            <a:endParaRPr lang="en-US" sz="5199" dirty="0">
              <a:solidFill>
                <a:srgbClr val="FCD786"/>
              </a:solidFill>
              <a:latin typeface="Canva Sans Bold"/>
            </a:endParaRPr>
          </a:p>
        </p:txBody>
      </p:sp>
      <p:sp>
        <p:nvSpPr>
          <p:cNvPr id="14" name="TextBox 14"/>
          <p:cNvSpPr txBox="1"/>
          <p:nvPr/>
        </p:nvSpPr>
        <p:spPr>
          <a:xfrm>
            <a:off x="8931869" y="9399905"/>
            <a:ext cx="2898815" cy="887095"/>
          </a:xfrm>
          <a:prstGeom prst="rect">
            <a:avLst/>
          </a:prstGeom>
        </p:spPr>
        <p:txBody>
          <a:bodyPr lIns="0" tIns="0" rIns="0" bIns="0" rtlCol="0" anchor="t">
            <a:spAutoFit/>
          </a:bodyPr>
          <a:lstStyle/>
          <a:p>
            <a:pPr algn="ctr">
              <a:lnSpc>
                <a:spcPts val="7279"/>
              </a:lnSpc>
            </a:pPr>
            <a:r>
              <a:rPr lang="en-US" sz="5199">
                <a:solidFill>
                  <a:srgbClr val="FCD786"/>
                </a:solidFill>
                <a:latin typeface="Canva Sans Bold"/>
              </a:rPr>
              <a:t>Abdellah</a:t>
            </a:r>
          </a:p>
        </p:txBody>
      </p:sp>
      <p:sp>
        <p:nvSpPr>
          <p:cNvPr id="15" name="TextBox 15"/>
          <p:cNvSpPr txBox="1"/>
          <p:nvPr/>
        </p:nvSpPr>
        <p:spPr>
          <a:xfrm>
            <a:off x="7896323" y="2869168"/>
            <a:ext cx="2071092" cy="589915"/>
          </a:xfrm>
          <a:prstGeom prst="rect">
            <a:avLst/>
          </a:prstGeom>
        </p:spPr>
        <p:txBody>
          <a:bodyPr lIns="0" tIns="0" rIns="0" bIns="0" rtlCol="0" anchor="t">
            <a:spAutoFit/>
          </a:bodyPr>
          <a:lstStyle/>
          <a:p>
            <a:pPr algn="ctr">
              <a:lnSpc>
                <a:spcPts val="4759"/>
              </a:lnSpc>
            </a:pPr>
            <a:r>
              <a:rPr lang="en-US" sz="3399">
                <a:solidFill>
                  <a:srgbClr val="000000"/>
                </a:solidFill>
                <a:latin typeface="Courier Prime"/>
              </a:rPr>
              <a:t>login();</a:t>
            </a:r>
          </a:p>
        </p:txBody>
      </p:sp>
      <p:sp>
        <p:nvSpPr>
          <p:cNvPr id="16" name="TextBox 16"/>
          <p:cNvSpPr txBox="1"/>
          <p:nvPr/>
        </p:nvSpPr>
        <p:spPr>
          <a:xfrm>
            <a:off x="7508000" y="4973002"/>
            <a:ext cx="2847737" cy="589915"/>
          </a:xfrm>
          <a:prstGeom prst="rect">
            <a:avLst/>
          </a:prstGeom>
        </p:spPr>
        <p:txBody>
          <a:bodyPr lIns="0" tIns="0" rIns="0" bIns="0" rtlCol="0" anchor="t">
            <a:spAutoFit/>
          </a:bodyPr>
          <a:lstStyle/>
          <a:p>
            <a:pPr algn="ctr">
              <a:lnSpc>
                <a:spcPts val="4759"/>
              </a:lnSpc>
            </a:pPr>
            <a:r>
              <a:rPr lang="en-US" sz="3399">
                <a:solidFill>
                  <a:srgbClr val="000000"/>
                </a:solidFill>
                <a:latin typeface="Courier Prime"/>
              </a:rPr>
              <a:t>transfer();</a:t>
            </a:r>
          </a:p>
        </p:txBody>
      </p:sp>
      <p:sp>
        <p:nvSpPr>
          <p:cNvPr id="17" name="TextBox 17"/>
          <p:cNvSpPr txBox="1"/>
          <p:nvPr/>
        </p:nvSpPr>
        <p:spPr>
          <a:xfrm>
            <a:off x="12704004" y="6595406"/>
            <a:ext cx="4364795" cy="628377"/>
          </a:xfrm>
          <a:prstGeom prst="rect">
            <a:avLst/>
          </a:prstGeom>
        </p:spPr>
        <p:txBody>
          <a:bodyPr wrap="square" lIns="0" tIns="0" rIns="0" bIns="0" rtlCol="0" anchor="t">
            <a:spAutoFit/>
          </a:bodyPr>
          <a:lstStyle/>
          <a:p>
            <a:pPr algn="ctr">
              <a:lnSpc>
                <a:spcPts val="4894"/>
              </a:lnSpc>
            </a:pPr>
            <a:r>
              <a:rPr lang="en-US" sz="3495" dirty="0" err="1">
                <a:solidFill>
                  <a:srgbClr val="000000"/>
                </a:solidFill>
                <a:latin typeface="Courier Prime"/>
              </a:rPr>
              <a:t>print_balance</a:t>
            </a:r>
            <a:r>
              <a:rPr lang="en-US" sz="3495" dirty="0">
                <a:solidFill>
                  <a:srgbClr val="000000"/>
                </a:solidFill>
                <a:latin typeface="Courier Prime"/>
              </a:rPr>
              <a:t>();</a:t>
            </a:r>
          </a:p>
        </p:txBody>
      </p:sp>
      <p:sp>
        <p:nvSpPr>
          <p:cNvPr id="18" name="TextBox 18"/>
          <p:cNvSpPr txBox="1"/>
          <p:nvPr/>
        </p:nvSpPr>
        <p:spPr>
          <a:xfrm>
            <a:off x="306231" y="5498504"/>
            <a:ext cx="2638731" cy="887095"/>
          </a:xfrm>
          <a:prstGeom prst="rect">
            <a:avLst/>
          </a:prstGeom>
        </p:spPr>
        <p:txBody>
          <a:bodyPr wrap="square" lIns="0" tIns="0" rIns="0" bIns="0" rtlCol="0" anchor="t">
            <a:spAutoFit/>
          </a:bodyPr>
          <a:lstStyle/>
          <a:p>
            <a:pPr algn="ctr">
              <a:lnSpc>
                <a:spcPts val="7279"/>
              </a:lnSpc>
            </a:pPr>
            <a:r>
              <a:rPr lang="en-US" sz="4800" dirty="0" err="1">
                <a:solidFill>
                  <a:srgbClr val="000000"/>
                </a:solidFill>
                <a:latin typeface="Canva Sans Bold"/>
              </a:rPr>
              <a:t>client.c</a:t>
            </a:r>
            <a:endParaRPr lang="en-US" sz="4800" dirty="0">
              <a:solidFill>
                <a:srgbClr val="000000"/>
              </a:solidFill>
              <a:latin typeface="Canva Sans Bold"/>
            </a:endParaRPr>
          </a:p>
        </p:txBody>
      </p:sp>
      <p:sp>
        <p:nvSpPr>
          <p:cNvPr id="19" name="TextBox 19"/>
          <p:cNvSpPr txBox="1"/>
          <p:nvPr/>
        </p:nvSpPr>
        <p:spPr>
          <a:xfrm>
            <a:off x="15190244" y="3789361"/>
            <a:ext cx="2590205" cy="887095"/>
          </a:xfrm>
          <a:prstGeom prst="rect">
            <a:avLst/>
          </a:prstGeom>
        </p:spPr>
        <p:txBody>
          <a:bodyPr lIns="0" tIns="0" rIns="0" bIns="0" rtlCol="0" anchor="t">
            <a:spAutoFit/>
          </a:bodyPr>
          <a:lstStyle/>
          <a:p>
            <a:pPr algn="ctr">
              <a:lnSpc>
                <a:spcPts val="7279"/>
              </a:lnSpc>
            </a:pPr>
            <a:r>
              <a:rPr lang="en-US" sz="4800" dirty="0" err="1">
                <a:solidFill>
                  <a:srgbClr val="000000"/>
                </a:solidFill>
                <a:latin typeface="Canva Sans Bold"/>
              </a:rPr>
              <a:t>server</a:t>
            </a:r>
            <a:r>
              <a:rPr lang="en-US" sz="5199" dirty="0" err="1">
                <a:solidFill>
                  <a:srgbClr val="000000"/>
                </a:solidFill>
                <a:latin typeface="Canva Sans Bold"/>
              </a:rPr>
              <a:t>.c</a:t>
            </a:r>
            <a:endParaRPr lang="en-US" sz="5199" dirty="0">
              <a:solidFill>
                <a:srgbClr val="000000"/>
              </a:solidFill>
              <a:latin typeface="Canva Sans Bold"/>
            </a:endParaRPr>
          </a:p>
        </p:txBody>
      </p:sp>
      <p:sp>
        <p:nvSpPr>
          <p:cNvPr id="20" name="AutoShape 20"/>
          <p:cNvSpPr/>
          <p:nvPr/>
        </p:nvSpPr>
        <p:spPr>
          <a:xfrm rot="-144094">
            <a:off x="2490656" y="4388564"/>
            <a:ext cx="1829869" cy="0"/>
          </a:xfrm>
          <a:prstGeom prst="line">
            <a:avLst/>
          </a:prstGeom>
          <a:ln w="38100" cap="flat">
            <a:solidFill>
              <a:srgbClr val="000000"/>
            </a:solidFill>
            <a:prstDash val="solid"/>
            <a:headEnd type="none" w="sm" len="sm"/>
            <a:tailEnd type="triangle" w="lg" len="med"/>
          </a:ln>
        </p:spPr>
      </p:sp>
      <p:sp>
        <p:nvSpPr>
          <p:cNvPr id="21" name="TextBox 21"/>
          <p:cNvSpPr txBox="1"/>
          <p:nvPr/>
        </p:nvSpPr>
        <p:spPr>
          <a:xfrm>
            <a:off x="2745264" y="3782175"/>
            <a:ext cx="1470785" cy="455959"/>
          </a:xfrm>
          <a:prstGeom prst="rect">
            <a:avLst/>
          </a:prstGeom>
        </p:spPr>
        <p:txBody>
          <a:bodyPr wrap="square" lIns="0" tIns="0" rIns="0" bIns="0" rtlCol="0" anchor="t">
            <a:spAutoFit/>
          </a:bodyPr>
          <a:lstStyle/>
          <a:p>
            <a:pPr algn="ctr">
              <a:lnSpc>
                <a:spcPts val="3826"/>
              </a:lnSpc>
            </a:pPr>
            <a:r>
              <a:rPr lang="en-US" sz="2733" dirty="0">
                <a:solidFill>
                  <a:srgbClr val="000000"/>
                </a:solidFill>
                <a:latin typeface="Canva Sans"/>
              </a:rPr>
              <a:t>instance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505213" y="2367897"/>
            <a:ext cx="5361582" cy="6285996"/>
            <a:chOff x="0" y="0"/>
            <a:chExt cx="1412104" cy="1655571"/>
          </a:xfrm>
        </p:grpSpPr>
        <p:sp>
          <p:nvSpPr>
            <p:cNvPr id="3" name="Freeform 3"/>
            <p:cNvSpPr/>
            <p:nvPr/>
          </p:nvSpPr>
          <p:spPr>
            <a:xfrm>
              <a:off x="0" y="0"/>
              <a:ext cx="1412104" cy="1655571"/>
            </a:xfrm>
            <a:custGeom>
              <a:avLst/>
              <a:gdLst/>
              <a:ahLst/>
              <a:cxnLst/>
              <a:rect l="l" t="t" r="r" b="b"/>
              <a:pathLst>
                <a:path w="1412104" h="1655571">
                  <a:moveTo>
                    <a:pt x="0" y="0"/>
                  </a:moveTo>
                  <a:lnTo>
                    <a:pt x="1412104" y="0"/>
                  </a:lnTo>
                  <a:lnTo>
                    <a:pt x="1412104" y="1655571"/>
                  </a:lnTo>
                  <a:lnTo>
                    <a:pt x="0" y="1655571"/>
                  </a:lnTo>
                  <a:close/>
                </a:path>
              </a:pathLst>
            </a:custGeom>
            <a:solidFill>
              <a:srgbClr val="363636"/>
            </a:solidFill>
          </p:spPr>
          <p:txBody>
            <a:bodyPr/>
            <a:lstStyle/>
            <a:p>
              <a:endParaRPr lang="en-US" dirty="0"/>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grpSp>
        <p:nvGrpSpPr>
          <p:cNvPr id="5" name="Group 5"/>
          <p:cNvGrpSpPr/>
          <p:nvPr/>
        </p:nvGrpSpPr>
        <p:grpSpPr>
          <a:xfrm>
            <a:off x="12509081" y="2367897"/>
            <a:ext cx="5361582" cy="6285996"/>
            <a:chOff x="0" y="0"/>
            <a:chExt cx="1412104" cy="1655571"/>
          </a:xfrm>
        </p:grpSpPr>
        <p:sp>
          <p:nvSpPr>
            <p:cNvPr id="6" name="Freeform 6"/>
            <p:cNvSpPr/>
            <p:nvPr/>
          </p:nvSpPr>
          <p:spPr>
            <a:xfrm>
              <a:off x="0" y="0"/>
              <a:ext cx="1412104" cy="1655571"/>
            </a:xfrm>
            <a:custGeom>
              <a:avLst/>
              <a:gdLst/>
              <a:ahLst/>
              <a:cxnLst/>
              <a:rect l="l" t="t" r="r" b="b"/>
              <a:pathLst>
                <a:path w="1412104" h="1655571">
                  <a:moveTo>
                    <a:pt x="0" y="0"/>
                  </a:moveTo>
                  <a:lnTo>
                    <a:pt x="1412104" y="0"/>
                  </a:lnTo>
                  <a:lnTo>
                    <a:pt x="1412104" y="1655571"/>
                  </a:lnTo>
                  <a:lnTo>
                    <a:pt x="0" y="1655571"/>
                  </a:lnTo>
                  <a:close/>
                </a:path>
              </a:pathLst>
            </a:custGeom>
            <a:solidFill>
              <a:srgbClr val="363636"/>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pic>
        <p:nvPicPr>
          <p:cNvPr id="8" name="Picture 8"/>
          <p:cNvPicPr>
            <a:picLocks noChangeAspect="1"/>
          </p:cNvPicPr>
          <p:nvPr/>
        </p:nvPicPr>
        <p:blipFill>
          <a:blip r:embed="rId2"/>
          <a:srcRect/>
          <a:stretch>
            <a:fillRect/>
          </a:stretch>
        </p:blipFill>
        <p:spPr>
          <a:xfrm rot="-10800000">
            <a:off x="7505892" y="3607294"/>
            <a:ext cx="4167983" cy="1497237"/>
          </a:xfrm>
          <a:prstGeom prst="rect">
            <a:avLst/>
          </a:prstGeom>
        </p:spPr>
      </p:pic>
      <p:pic>
        <p:nvPicPr>
          <p:cNvPr id="9" name="Picture 9"/>
          <p:cNvPicPr>
            <a:picLocks noChangeAspect="1"/>
          </p:cNvPicPr>
          <p:nvPr/>
        </p:nvPicPr>
        <p:blipFill>
          <a:blip r:embed="rId3"/>
          <a:srcRect/>
          <a:stretch>
            <a:fillRect/>
          </a:stretch>
        </p:blipFill>
        <p:spPr>
          <a:xfrm>
            <a:off x="2372532" y="5143500"/>
            <a:ext cx="1295102" cy="1295102"/>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8664082" y="8423482"/>
            <a:ext cx="1258839" cy="1258839"/>
          </a:xfrm>
          <a:prstGeom prst="rect">
            <a:avLst/>
          </a:prstGeom>
        </p:spPr>
      </p:pic>
      <p:sp>
        <p:nvSpPr>
          <p:cNvPr id="11" name="TextBox 11"/>
          <p:cNvSpPr txBox="1"/>
          <p:nvPr/>
        </p:nvSpPr>
        <p:spPr>
          <a:xfrm>
            <a:off x="1890902" y="1047750"/>
            <a:ext cx="2681098" cy="887095"/>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Canva Sans Bold"/>
              </a:rPr>
              <a:t>srever.c</a:t>
            </a:r>
            <a:endParaRPr lang="en-US" sz="5199" dirty="0">
              <a:solidFill>
                <a:srgbClr val="000000"/>
              </a:solidFill>
              <a:latin typeface="Canva Sans Bold"/>
            </a:endParaRPr>
          </a:p>
        </p:txBody>
      </p:sp>
      <p:sp>
        <p:nvSpPr>
          <p:cNvPr id="12" name="TextBox 12"/>
          <p:cNvSpPr txBox="1"/>
          <p:nvPr/>
        </p:nvSpPr>
        <p:spPr>
          <a:xfrm>
            <a:off x="13975374" y="1146776"/>
            <a:ext cx="2560025" cy="887095"/>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Canva Sans Bold"/>
              </a:rPr>
              <a:t>client.c</a:t>
            </a:r>
            <a:endParaRPr lang="en-US" sz="5199" dirty="0">
              <a:solidFill>
                <a:srgbClr val="000000"/>
              </a:solidFill>
              <a:latin typeface="Canva Sans Bold"/>
            </a:endParaRPr>
          </a:p>
        </p:txBody>
      </p:sp>
      <p:sp>
        <p:nvSpPr>
          <p:cNvPr id="13" name="TextBox 13"/>
          <p:cNvSpPr txBox="1"/>
          <p:nvPr/>
        </p:nvSpPr>
        <p:spPr>
          <a:xfrm>
            <a:off x="339292" y="3765998"/>
            <a:ext cx="5361582" cy="589915"/>
          </a:xfrm>
          <a:prstGeom prst="rect">
            <a:avLst/>
          </a:prstGeom>
        </p:spPr>
        <p:txBody>
          <a:bodyPr lIns="0" tIns="0" rIns="0" bIns="0" rtlCol="0" anchor="t">
            <a:spAutoFit/>
          </a:bodyPr>
          <a:lstStyle/>
          <a:p>
            <a:pPr algn="ctr">
              <a:lnSpc>
                <a:spcPts val="4759"/>
              </a:lnSpc>
            </a:pPr>
            <a:r>
              <a:rPr lang="en-US" sz="3399">
                <a:solidFill>
                  <a:srgbClr val="CCCCCC"/>
                </a:solidFill>
                <a:latin typeface="Courier Prime"/>
              </a:rPr>
              <a:t>functionX();</a:t>
            </a:r>
          </a:p>
        </p:txBody>
      </p:sp>
      <p:sp>
        <p:nvSpPr>
          <p:cNvPr id="14" name="TextBox 14"/>
          <p:cNvSpPr txBox="1"/>
          <p:nvPr/>
        </p:nvSpPr>
        <p:spPr>
          <a:xfrm>
            <a:off x="12817219" y="3765998"/>
            <a:ext cx="5053444" cy="589915"/>
          </a:xfrm>
          <a:prstGeom prst="rect">
            <a:avLst/>
          </a:prstGeom>
        </p:spPr>
        <p:txBody>
          <a:bodyPr lIns="0" tIns="0" rIns="0" bIns="0" rtlCol="0" anchor="t">
            <a:spAutoFit/>
          </a:bodyPr>
          <a:lstStyle/>
          <a:p>
            <a:pPr algn="ctr">
              <a:lnSpc>
                <a:spcPts val="4759"/>
              </a:lnSpc>
            </a:pPr>
            <a:r>
              <a:rPr lang="en-US" sz="3399">
                <a:solidFill>
                  <a:srgbClr val="CCCCCC"/>
                </a:solidFill>
                <a:latin typeface="Courier Prime"/>
              </a:rPr>
              <a:t>functionX_client();</a:t>
            </a:r>
          </a:p>
        </p:txBody>
      </p:sp>
      <p:sp>
        <p:nvSpPr>
          <p:cNvPr id="15" name="TextBox 15"/>
          <p:cNvSpPr txBox="1"/>
          <p:nvPr/>
        </p:nvSpPr>
        <p:spPr>
          <a:xfrm>
            <a:off x="8305253" y="3109731"/>
            <a:ext cx="1677494" cy="418548"/>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DM Sans"/>
              </a:rPr>
              <a:t>appels</a:t>
            </a:r>
          </a:p>
        </p:txBody>
      </p:sp>
      <p:sp>
        <p:nvSpPr>
          <p:cNvPr id="16" name="TextBox 16"/>
          <p:cNvSpPr txBox="1"/>
          <p:nvPr/>
        </p:nvSpPr>
        <p:spPr>
          <a:xfrm>
            <a:off x="7505892" y="6976450"/>
            <a:ext cx="3364091" cy="1294848"/>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DM Sans"/>
              </a:rPr>
              <a:t>gère les réponses et les demandes (send()/receive())</a:t>
            </a:r>
          </a:p>
        </p:txBody>
      </p:sp>
      <p:sp>
        <p:nvSpPr>
          <p:cNvPr id="17" name="TextBox 17"/>
          <p:cNvSpPr txBox="1"/>
          <p:nvPr/>
        </p:nvSpPr>
        <p:spPr>
          <a:xfrm>
            <a:off x="2263249" y="6491406"/>
            <a:ext cx="1513668" cy="334772"/>
          </a:xfrm>
          <a:prstGeom prst="rect">
            <a:avLst/>
          </a:prstGeom>
        </p:spPr>
        <p:txBody>
          <a:bodyPr wrap="square" lIns="0" tIns="0" rIns="0" bIns="0" rtlCol="0" anchor="t">
            <a:spAutoFit/>
          </a:bodyPr>
          <a:lstStyle/>
          <a:p>
            <a:pPr algn="ctr">
              <a:lnSpc>
                <a:spcPts val="2768"/>
              </a:lnSpc>
            </a:pPr>
            <a:r>
              <a:rPr lang="en-US" sz="1977" dirty="0" err="1">
                <a:solidFill>
                  <a:srgbClr val="F2F4F5"/>
                </a:solidFill>
                <a:latin typeface="Canva Sans"/>
              </a:rPr>
              <a:t>traitement</a:t>
            </a:r>
            <a:endParaRPr lang="en-US" sz="1977" dirty="0">
              <a:solidFill>
                <a:srgbClr val="F2F4F5"/>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768825" y="3283831"/>
            <a:ext cx="7245660" cy="5811968"/>
          </a:xfrm>
          <a:prstGeom prst="rect">
            <a:avLst/>
          </a:prstGeom>
        </p:spPr>
      </p:pic>
      <p:pic>
        <p:nvPicPr>
          <p:cNvPr id="3" name="Picture 3"/>
          <p:cNvPicPr>
            <a:picLocks noChangeAspect="1"/>
          </p:cNvPicPr>
          <p:nvPr/>
        </p:nvPicPr>
        <p:blipFill>
          <a:blip r:embed="rId3"/>
          <a:srcRect/>
          <a:stretch>
            <a:fillRect/>
          </a:stretch>
        </p:blipFill>
        <p:spPr>
          <a:xfrm>
            <a:off x="385225" y="3283831"/>
            <a:ext cx="10119489" cy="6244300"/>
          </a:xfrm>
          <a:prstGeom prst="rect">
            <a:avLst/>
          </a:prstGeom>
        </p:spPr>
      </p:pic>
      <p:sp>
        <p:nvSpPr>
          <p:cNvPr id="4" name="TextBox 4"/>
          <p:cNvSpPr txBox="1"/>
          <p:nvPr/>
        </p:nvSpPr>
        <p:spPr>
          <a:xfrm>
            <a:off x="586775" y="434037"/>
            <a:ext cx="15348042" cy="1303627"/>
          </a:xfrm>
          <a:prstGeom prst="rect">
            <a:avLst/>
          </a:prstGeom>
        </p:spPr>
        <p:txBody>
          <a:bodyPr lIns="0" tIns="0" rIns="0" bIns="0" rtlCol="0" anchor="t">
            <a:spAutoFit/>
          </a:bodyPr>
          <a:lstStyle/>
          <a:p>
            <a:pPr marL="0" lvl="0" indent="0">
              <a:lnSpc>
                <a:spcPts val="9903"/>
              </a:lnSpc>
            </a:pPr>
            <a:r>
              <a:rPr lang="en-US" sz="9431" spc="924">
                <a:solidFill>
                  <a:srgbClr val="2C69AE"/>
                </a:solidFill>
                <a:latin typeface="Oswald Bold"/>
              </a:rPr>
              <a:t>FONCTIONS PRINCIPALES</a:t>
            </a:r>
          </a:p>
        </p:txBody>
      </p:sp>
      <p:sp>
        <p:nvSpPr>
          <p:cNvPr id="5" name="TextBox 5"/>
          <p:cNvSpPr txBox="1"/>
          <p:nvPr/>
        </p:nvSpPr>
        <p:spPr>
          <a:xfrm>
            <a:off x="904251" y="1995762"/>
            <a:ext cx="8610124" cy="657225"/>
          </a:xfrm>
          <a:prstGeom prst="rect">
            <a:avLst/>
          </a:prstGeom>
        </p:spPr>
        <p:txBody>
          <a:bodyPr lIns="0" tIns="0" rIns="0" bIns="0" rtlCol="0" anchor="t">
            <a:spAutoFit/>
          </a:bodyPr>
          <a:lstStyle/>
          <a:p>
            <a:pPr algn="ctr">
              <a:lnSpc>
                <a:spcPts val="5126"/>
              </a:lnSpc>
              <a:spcBef>
                <a:spcPct val="0"/>
              </a:spcBef>
            </a:pPr>
            <a:r>
              <a:rPr lang="en-US" sz="4271">
                <a:solidFill>
                  <a:srgbClr val="3D3D3D"/>
                </a:solidFill>
                <a:latin typeface="Oswald Bold Italics"/>
              </a:rPr>
              <a:t>a) Fonction d'authentification du login </a:t>
            </a:r>
          </a:p>
        </p:txBody>
      </p:sp>
      <p:sp>
        <p:nvSpPr>
          <p:cNvPr id="6" name="TextBox 6"/>
          <p:cNvSpPr txBox="1"/>
          <p:nvPr/>
        </p:nvSpPr>
        <p:spPr>
          <a:xfrm>
            <a:off x="12442976" y="1919562"/>
            <a:ext cx="3167658" cy="896620"/>
          </a:xfrm>
          <a:prstGeom prst="rect">
            <a:avLst/>
          </a:prstGeom>
        </p:spPr>
        <p:txBody>
          <a:bodyPr lIns="0" tIns="0" rIns="0" bIns="0" rtlCol="0" anchor="t">
            <a:spAutoFit/>
          </a:bodyPr>
          <a:lstStyle/>
          <a:p>
            <a:pPr algn="ctr">
              <a:lnSpc>
                <a:spcPts val="7279"/>
              </a:lnSpc>
            </a:pPr>
            <a:r>
              <a:rPr lang="en-US" sz="5199">
                <a:solidFill>
                  <a:srgbClr val="DF282A"/>
                </a:solidFill>
                <a:latin typeface="Courier Prime Bold"/>
              </a:rPr>
              <a:t>login();</a:t>
            </a:r>
          </a:p>
        </p:txBody>
      </p:sp>
      <p:sp>
        <p:nvSpPr>
          <p:cNvPr id="7" name="TextBox 7"/>
          <p:cNvSpPr txBox="1"/>
          <p:nvPr/>
        </p:nvSpPr>
        <p:spPr>
          <a:xfrm>
            <a:off x="4013488" y="9461456"/>
            <a:ext cx="169917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server.c</a:t>
            </a:r>
          </a:p>
        </p:txBody>
      </p:sp>
      <p:sp>
        <p:nvSpPr>
          <p:cNvPr id="8" name="TextBox 8"/>
          <p:cNvSpPr txBox="1"/>
          <p:nvPr/>
        </p:nvSpPr>
        <p:spPr>
          <a:xfrm>
            <a:off x="13911461" y="9191625"/>
            <a:ext cx="169917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client.c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3267"/>
          <a:stretch>
            <a:fillRect/>
          </a:stretch>
        </p:blipFill>
        <p:spPr>
          <a:xfrm>
            <a:off x="289560" y="3656576"/>
            <a:ext cx="7210434" cy="4418687"/>
          </a:xfrm>
          <a:prstGeom prst="rect">
            <a:avLst/>
          </a:prstGeom>
        </p:spPr>
      </p:pic>
      <p:pic>
        <p:nvPicPr>
          <p:cNvPr id="3" name="Picture 3"/>
          <p:cNvPicPr>
            <a:picLocks noChangeAspect="1"/>
          </p:cNvPicPr>
          <p:nvPr/>
        </p:nvPicPr>
        <p:blipFill>
          <a:blip r:embed="rId3"/>
          <a:srcRect r="24561"/>
          <a:stretch>
            <a:fillRect/>
          </a:stretch>
        </p:blipFill>
        <p:spPr>
          <a:xfrm>
            <a:off x="8895301" y="3656576"/>
            <a:ext cx="9173107" cy="5041017"/>
          </a:xfrm>
          <a:prstGeom prst="rect">
            <a:avLst/>
          </a:prstGeom>
        </p:spPr>
      </p:pic>
      <p:sp>
        <p:nvSpPr>
          <p:cNvPr id="4" name="TextBox 4"/>
          <p:cNvSpPr txBox="1"/>
          <p:nvPr/>
        </p:nvSpPr>
        <p:spPr>
          <a:xfrm>
            <a:off x="586775" y="434037"/>
            <a:ext cx="15348042" cy="1303627"/>
          </a:xfrm>
          <a:prstGeom prst="rect">
            <a:avLst/>
          </a:prstGeom>
        </p:spPr>
        <p:txBody>
          <a:bodyPr lIns="0" tIns="0" rIns="0" bIns="0" rtlCol="0" anchor="t">
            <a:spAutoFit/>
          </a:bodyPr>
          <a:lstStyle/>
          <a:p>
            <a:pPr marL="0" lvl="0" indent="0">
              <a:lnSpc>
                <a:spcPts val="9903"/>
              </a:lnSpc>
            </a:pPr>
            <a:r>
              <a:rPr lang="en-US" sz="9431" spc="924">
                <a:solidFill>
                  <a:srgbClr val="2C69AE"/>
                </a:solidFill>
                <a:latin typeface="Oswald Bold"/>
              </a:rPr>
              <a:t>FONCTIONS PRINCIPALES</a:t>
            </a:r>
          </a:p>
        </p:txBody>
      </p:sp>
      <p:sp>
        <p:nvSpPr>
          <p:cNvPr id="5" name="TextBox 5"/>
          <p:cNvSpPr txBox="1"/>
          <p:nvPr/>
        </p:nvSpPr>
        <p:spPr>
          <a:xfrm>
            <a:off x="860976" y="2293231"/>
            <a:ext cx="5783342" cy="657225"/>
          </a:xfrm>
          <a:prstGeom prst="rect">
            <a:avLst/>
          </a:prstGeom>
        </p:spPr>
        <p:txBody>
          <a:bodyPr lIns="0" tIns="0" rIns="0" bIns="0" rtlCol="0" anchor="t">
            <a:spAutoFit/>
          </a:bodyPr>
          <a:lstStyle/>
          <a:p>
            <a:pPr algn="ctr">
              <a:lnSpc>
                <a:spcPts val="5126"/>
              </a:lnSpc>
              <a:spcBef>
                <a:spcPct val="0"/>
              </a:spcBef>
            </a:pPr>
            <a:r>
              <a:rPr lang="en-US" sz="4271">
                <a:solidFill>
                  <a:srgbClr val="3D3D3D"/>
                </a:solidFill>
                <a:latin typeface="Oswald Bold Italics"/>
              </a:rPr>
              <a:t>b) Fonction Créer  compte</a:t>
            </a:r>
          </a:p>
        </p:txBody>
      </p:sp>
      <p:sp>
        <p:nvSpPr>
          <p:cNvPr id="6" name="TextBox 6"/>
          <p:cNvSpPr txBox="1"/>
          <p:nvPr/>
        </p:nvSpPr>
        <p:spPr>
          <a:xfrm>
            <a:off x="10661206" y="2197981"/>
            <a:ext cx="6731198" cy="896620"/>
          </a:xfrm>
          <a:prstGeom prst="rect">
            <a:avLst/>
          </a:prstGeom>
        </p:spPr>
        <p:txBody>
          <a:bodyPr lIns="0" tIns="0" rIns="0" bIns="0" rtlCol="0" anchor="t">
            <a:spAutoFit/>
          </a:bodyPr>
          <a:lstStyle/>
          <a:p>
            <a:pPr algn="ctr">
              <a:lnSpc>
                <a:spcPts val="7279"/>
              </a:lnSpc>
            </a:pPr>
            <a:r>
              <a:rPr lang="en-US" sz="5199">
                <a:solidFill>
                  <a:srgbClr val="DF282A"/>
                </a:solidFill>
                <a:latin typeface="Courier Prime Bold"/>
              </a:rPr>
              <a:t>create_account();</a:t>
            </a:r>
          </a:p>
        </p:txBody>
      </p:sp>
      <p:sp>
        <p:nvSpPr>
          <p:cNvPr id="7" name="TextBox 7"/>
          <p:cNvSpPr txBox="1"/>
          <p:nvPr/>
        </p:nvSpPr>
        <p:spPr>
          <a:xfrm>
            <a:off x="12902089" y="8934767"/>
            <a:ext cx="169917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server.c</a:t>
            </a:r>
          </a:p>
        </p:txBody>
      </p:sp>
      <p:sp>
        <p:nvSpPr>
          <p:cNvPr id="8" name="TextBox 8"/>
          <p:cNvSpPr txBox="1"/>
          <p:nvPr/>
        </p:nvSpPr>
        <p:spPr>
          <a:xfrm>
            <a:off x="2903060" y="8374061"/>
            <a:ext cx="169917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client.c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614</Words>
  <Application>Microsoft Office PowerPoint</Application>
  <PresentationFormat>Custom</PresentationFormat>
  <Paragraphs>78</Paragraphs>
  <Slides>15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Oswald Bold Italics</vt:lpstr>
      <vt:lpstr>Courier Prime</vt:lpstr>
      <vt:lpstr>Canva Sans</vt:lpstr>
      <vt:lpstr>Oswald Bold</vt:lpstr>
      <vt:lpstr>Montserrat Classic Bold</vt:lpstr>
      <vt:lpstr>DM Sans</vt:lpstr>
      <vt:lpstr>Calibri</vt:lpstr>
      <vt:lpstr>Courier Prime Bold</vt:lpstr>
      <vt:lpstr>DM Sans Bold</vt:lpstr>
      <vt:lpstr>Canva Sans Bold</vt:lpstr>
      <vt:lpstr>Arial</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DRISS ATKOU</cp:lastModifiedBy>
  <cp:revision>2</cp:revision>
  <dcterms:created xsi:type="dcterms:W3CDTF">2006-08-16T00:00:00Z</dcterms:created>
  <dcterms:modified xsi:type="dcterms:W3CDTF">2023-03-31T01:52:36Z</dcterms:modified>
  <dc:identifier>DAFetSJHXZY</dc:identifier>
</cp:coreProperties>
</file>